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362" r:id="rId5"/>
    <p:sldId id="312" r:id="rId6"/>
    <p:sldId id="316" r:id="rId7"/>
    <p:sldId id="360" r:id="rId8"/>
    <p:sldId id="330" r:id="rId9"/>
    <p:sldId id="351" r:id="rId10"/>
    <p:sldId id="361" r:id="rId11"/>
    <p:sldId id="337" r:id="rId12"/>
    <p:sldId id="338" r:id="rId13"/>
    <p:sldId id="352" r:id="rId14"/>
    <p:sldId id="310" r:id="rId15"/>
    <p:sldId id="264" r:id="rId16"/>
    <p:sldId id="339" r:id="rId17"/>
    <p:sldId id="340" r:id="rId18"/>
    <p:sldId id="341" r:id="rId19"/>
    <p:sldId id="342" r:id="rId20"/>
    <p:sldId id="343" r:id="rId21"/>
    <p:sldId id="263" r:id="rId22"/>
    <p:sldId id="344" r:id="rId23"/>
    <p:sldId id="359" r:id="rId24"/>
    <p:sldId id="345" r:id="rId25"/>
    <p:sldId id="346" r:id="rId26"/>
    <p:sldId id="320" r:id="rId27"/>
    <p:sldId id="349" r:id="rId28"/>
    <p:sldId id="350" r:id="rId29"/>
    <p:sldId id="356" r:id="rId30"/>
    <p:sldId id="354" r:id="rId31"/>
    <p:sldId id="355" r:id="rId32"/>
    <p:sldId id="357" r:id="rId33"/>
    <p:sldId id="358" r:id="rId34"/>
    <p:sldId id="33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6F8FB"/>
    <a:srgbClr val="E9EFF5"/>
    <a:srgbClr val="EAEDF4"/>
    <a:srgbClr val="E8EDF4"/>
    <a:srgbClr val="E7EDF4"/>
    <a:srgbClr val="FFFFFF"/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7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Growth</a:t>
            </a:r>
            <a:r>
              <a:rPr lang="en-US" baseline="0" dirty="0"/>
              <a:t> of Different VCS in Past Years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Git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100</c:v>
                </c:pt>
                <c:pt idx="1">
                  <c:v>4000</c:v>
                </c:pt>
                <c:pt idx="2">
                  <c:v>12000</c:v>
                </c:pt>
                <c:pt idx="3">
                  <c:v>23000</c:v>
                </c:pt>
                <c:pt idx="4">
                  <c:v>34000</c:v>
                </c:pt>
                <c:pt idx="5">
                  <c:v>48000</c:v>
                </c:pt>
                <c:pt idx="6">
                  <c:v>58765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E9-44EB-8968-CB5354148B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SVN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3000</c:v>
                </c:pt>
                <c:pt idx="1">
                  <c:v>12000</c:v>
                </c:pt>
                <c:pt idx="2">
                  <c:v>14000</c:v>
                </c:pt>
                <c:pt idx="3">
                  <c:v>13000</c:v>
                </c:pt>
                <c:pt idx="4">
                  <c:v>9000</c:v>
                </c:pt>
                <c:pt idx="5">
                  <c:v>6000</c:v>
                </c:pt>
                <c:pt idx="6">
                  <c:v>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E9-44EB-8968-CB5354148B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Mercurial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1000</c:v>
                </c:pt>
                <c:pt idx="1">
                  <c:v>2000</c:v>
                </c:pt>
                <c:pt idx="2">
                  <c:v>7000</c:v>
                </c:pt>
                <c:pt idx="3">
                  <c:v>5000</c:v>
                </c:pt>
                <c:pt idx="4">
                  <c:v>3000</c:v>
                </c:pt>
                <c:pt idx="5">
                  <c:v>2500</c:v>
                </c:pt>
                <c:pt idx="6">
                  <c:v>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8E9-44EB-8968-CB5354148B7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Perforce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50</c:v>
                </c:pt>
                <c:pt idx="1">
                  <c:v>500</c:v>
                </c:pt>
                <c:pt idx="2">
                  <c:v>2000</c:v>
                </c:pt>
                <c:pt idx="3">
                  <c:v>2200</c:v>
                </c:pt>
                <c:pt idx="4">
                  <c:v>1500</c:v>
                </c:pt>
                <c:pt idx="5">
                  <c:v>1000</c:v>
                </c:pt>
                <c:pt idx="6">
                  <c:v>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8E9-44EB-8968-CB5354148B7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CVS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Sheet1!$F$2:$F$8</c:f>
              <c:numCache>
                <c:formatCode>General</c:formatCode>
                <c:ptCount val="7"/>
                <c:pt idx="0">
                  <c:v>100</c:v>
                </c:pt>
                <c:pt idx="1">
                  <c:v>1000</c:v>
                </c:pt>
                <c:pt idx="2">
                  <c:v>1700</c:v>
                </c:pt>
                <c:pt idx="3">
                  <c:v>1900</c:v>
                </c:pt>
                <c:pt idx="4">
                  <c:v>1300</c:v>
                </c:pt>
                <c:pt idx="5">
                  <c:v>900</c:v>
                </c:pt>
                <c:pt idx="6">
                  <c:v>750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E9-44EB-8968-CB5354148B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3115104"/>
        <c:axId val="783116768"/>
      </c:lineChart>
      <c:catAx>
        <c:axId val="78311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116768"/>
        <c:crosses val="autoZero"/>
        <c:auto val="1"/>
        <c:lblAlgn val="ctr"/>
        <c:lblOffset val="100"/>
        <c:noMultiLvlLbl val="0"/>
      </c:catAx>
      <c:valAx>
        <c:axId val="78311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115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3/12/2022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3/12/2022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891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34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85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256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259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28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65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535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154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423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682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762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054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927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660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228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426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884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72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200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038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323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12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0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481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169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744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68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-scm.com/" TargetMode="Externa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git-for-windows/git/releases/download/v2.35.1.windows.2/Git-2.35.1.2-64-bit.exe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git-scm.com/download/win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git-scm.com/downloads" TargetMode="Externa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-scm.com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-scm.com/download/linux" TargetMode="External"/><Relationship Id="rId5" Type="http://schemas.openxmlformats.org/officeDocument/2006/relationships/hyperlink" Target="https://git-scm.com/download/mac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git-scm.com/downloads" TargetMode="External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example@email.com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vento.com/2016/07/github-this-repository-moved-please-use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hyperlink" Target="https://creativecommons.org/licenses/by-sa/3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vento.com/2016/07/github-this-repository-moved-please-use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hyperlink" Target="https://creativecommons.org/licenses/by-sa/3.0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github.com/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hyperlink" Target="https://github.com/Git-Test-GitHub/Project-Name" TargetMode="External"/><Relationship Id="rId4" Type="http://schemas.openxmlformats.org/officeDocument/2006/relationships/hyperlink" Target="https://github.com/new" TargetMode="External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github.com/Git-Test-GitHub/Project-Name" TargetMode="Externa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Test-GitHub/Project-Name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27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geek.github.io/blog/post/2019-07-10-cifrando-archivos-en-git-con-git-crypt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Test-GitHub/Project-Nam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maravento.com/2016/07/github-this-repository-moved-please-use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hyperlink" Target="https://ugeek.github.io/blog/post/2019-07-10-cifrando-archivos-en-git-con-git-crypt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9149F9-04C3-4F20-8CE5-00273ACB7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024" y="2314015"/>
            <a:ext cx="8605520" cy="222997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National Webinar on Transition from Proprietary to Open Source Technology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12-03-2022</a:t>
            </a:r>
            <a:endParaRPr lang="en-IN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457AE-7B5B-4D55-B2BF-61A35A56C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0801B-5A05-47FA-A738-A80535751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DE2B0-6E82-4217-A677-6C48DFC05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1</a:t>
            </a:fld>
            <a:endParaRPr lang="en-US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9838059F-78CC-4634-A7BE-71BE40E16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76" y="189594"/>
            <a:ext cx="8839824" cy="15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50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95" y="431398"/>
            <a:ext cx="4949570" cy="824229"/>
          </a:xfrm>
        </p:spPr>
        <p:txBody>
          <a:bodyPr>
            <a:normAutofit/>
          </a:bodyPr>
          <a:lstStyle/>
          <a:p>
            <a:r>
              <a:rPr lang="en-US" b="1" u="sng" dirty="0"/>
              <a:t>Industry using Git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296" y="1406657"/>
            <a:ext cx="3046558" cy="464763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Company who are using git: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Netflix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Paytm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Shopify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Udemy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Reddit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Walmart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GitHub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CRED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Trivago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Canva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F238B75-939A-4315-98AD-DCB2070260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7424637"/>
              </p:ext>
            </p:extLst>
          </p:nvPr>
        </p:nvGraphicFramePr>
        <p:xfrm>
          <a:off x="3917482" y="1323004"/>
          <a:ext cx="6733406" cy="4580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9535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5"/>
                            </p:stCondLst>
                            <p:childTnLst>
                              <p:par>
                                <p:cTn id="35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75"/>
                            </p:stCondLst>
                            <p:childTnLst>
                              <p:par>
                                <p:cTn id="39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75"/>
                            </p:stCondLst>
                            <p:childTnLst>
                              <p:par>
                                <p:cTn id="43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25"/>
                            </p:stCondLst>
                            <p:childTnLst>
                              <p:par>
                                <p:cTn id="47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25"/>
                            </p:stCondLst>
                            <p:childTnLst>
                              <p:par>
                                <p:cTn id="51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50"/>
                            </p:stCondLst>
                            <p:childTnLst>
                              <p:par>
                                <p:cTn id="55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425"/>
                            </p:stCondLst>
                            <p:childTnLst>
                              <p:par>
                                <p:cTn id="63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650"/>
                            </p:stCondLst>
                            <p:childTnLst>
                              <p:par>
                                <p:cTn id="71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pc="-150" dirty="0"/>
              <a:t>Installation</a:t>
            </a:r>
            <a:br>
              <a:rPr lang="en-US" spc="-150" dirty="0"/>
            </a:br>
            <a:r>
              <a:rPr lang="en-US" spc="-150" dirty="0"/>
              <a:t>of Git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How to install Git!!</a:t>
            </a:r>
          </a:p>
        </p:txBody>
      </p:sp>
      <p:pic>
        <p:nvPicPr>
          <p:cNvPr id="5122" name="Picture 2" descr="What is Git Bash | Terminal for Windows">
            <a:extLst>
              <a:ext uri="{FF2B5EF4-FFF2-40B4-BE49-F238E27FC236}">
                <a16:creationId xmlns:a16="http://schemas.microsoft.com/office/drawing/2014/main" id="{02A1D68D-3EE2-437B-B4F1-E8B2EB929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8" t="6001" r="25657" b="5155"/>
          <a:stretch/>
        </p:blipFill>
        <p:spPr bwMode="auto">
          <a:xfrm>
            <a:off x="6660683" y="2213810"/>
            <a:ext cx="4793381" cy="45527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444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748291"/>
          </a:xfrm>
        </p:spPr>
        <p:txBody>
          <a:bodyPr/>
          <a:lstStyle/>
          <a:p>
            <a:r>
              <a:rPr lang="en-US" u="sng" dirty="0"/>
              <a:t>Steps to Install: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12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33137" y="1193532"/>
            <a:ext cx="55922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On Windows: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On any browser, Open the site: </a:t>
            </a:r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Downloads</a:t>
            </a:r>
            <a:r>
              <a:rPr lang="en-US" dirty="0"/>
              <a:t> Button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Select your </a:t>
            </a:r>
            <a:r>
              <a:rPr lang="en-US" dirty="0">
                <a:hlinkClick r:id="rId5"/>
              </a:rPr>
              <a:t>Windows Operating System</a:t>
            </a:r>
            <a:r>
              <a:rPr lang="en-US" dirty="0"/>
              <a:t>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6"/>
              </a:rPr>
              <a:t>Standalone Installer </a:t>
            </a:r>
            <a:r>
              <a:rPr lang="en-US" dirty="0"/>
              <a:t>links according your system Preference.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After </a:t>
            </a:r>
            <a:r>
              <a:rPr lang="en-US" b="1" i="1" dirty="0"/>
              <a:t>git-2.35.1.2-64-bit.exe</a:t>
            </a:r>
            <a:r>
              <a:rPr lang="en-US" i="1" dirty="0"/>
              <a:t> </a:t>
            </a:r>
            <a:r>
              <a:rPr lang="en-US" dirty="0"/>
              <a:t>application will be downloaded. Run the Application and press </a:t>
            </a:r>
            <a:r>
              <a:rPr lang="en-US" b="1" i="1" dirty="0"/>
              <a:t>Next</a:t>
            </a:r>
            <a:r>
              <a:rPr lang="en-US" dirty="0"/>
              <a:t> without changing anything and at last press </a:t>
            </a:r>
            <a:r>
              <a:rPr lang="en-US" b="1" i="1" dirty="0"/>
              <a:t>Install</a:t>
            </a:r>
            <a:r>
              <a:rPr lang="en-US" dirty="0"/>
              <a:t>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Now </a:t>
            </a:r>
            <a:r>
              <a:rPr lang="en-US" b="1" dirty="0"/>
              <a:t>Git is installed</a:t>
            </a:r>
            <a:r>
              <a:rPr lang="en-US" dirty="0"/>
              <a:t> on your system. To check you can run following command on Command Prompt or PowerShell:</a:t>
            </a:r>
          </a:p>
          <a:p>
            <a:pPr lvl="2"/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git --version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AF2D-4748-461A-9F71-455DAC79F3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" r="10676"/>
          <a:stretch/>
        </p:blipFill>
        <p:spPr>
          <a:xfrm>
            <a:off x="6302005" y="1559291"/>
            <a:ext cx="5340554" cy="339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6585C-B65D-472B-8352-1DF75AA66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2005" y="1559291"/>
            <a:ext cx="5340554" cy="3571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C23110-E113-48BB-AD11-37A515C13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7628" y="1559291"/>
            <a:ext cx="5661235" cy="35713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C2F70B-ACAD-44CE-BA18-4AE7062315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9792" y="1388908"/>
            <a:ext cx="5340554" cy="40801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4332D9-D77F-4D61-9BBA-17D43EE8F2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9792" y="1388908"/>
            <a:ext cx="5340554" cy="40801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7C93D5-AAAB-46FD-A32F-B61970057D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0545" y="1485163"/>
            <a:ext cx="5572014" cy="381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748291"/>
          </a:xfrm>
        </p:spPr>
        <p:txBody>
          <a:bodyPr/>
          <a:lstStyle/>
          <a:p>
            <a:r>
              <a:rPr lang="en-US" u="sng" dirty="0"/>
              <a:t>Steps to Install: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13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33137" y="1193532"/>
            <a:ext cx="55922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On MacOS /Linux/Unix: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On any browser, Open the site: </a:t>
            </a:r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Downloads</a:t>
            </a:r>
            <a:r>
              <a:rPr lang="en-US" dirty="0"/>
              <a:t> Button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Select your desired Operating System.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b="1" dirty="0">
                <a:hlinkClick r:id="rId5"/>
              </a:rPr>
              <a:t>For Mac</a:t>
            </a:r>
            <a:r>
              <a:rPr lang="en-US" b="1" dirty="0"/>
              <a:t>:</a:t>
            </a:r>
          </a:p>
          <a:p>
            <a:pPr marL="1771650" lvl="3" indent="-400050">
              <a:buFont typeface="Courier New" panose="02070309020205020404" pitchFamily="49" charset="0"/>
              <a:buChar char="o"/>
            </a:pPr>
            <a:r>
              <a:rPr lang="en-US" dirty="0"/>
              <a:t>Run the terminal commands to install git in your system.</a:t>
            </a:r>
          </a:p>
          <a:p>
            <a:pPr marL="1314450" lvl="3" indent="-400050">
              <a:buFont typeface="Arial" panose="020B0604020202020204" pitchFamily="34" charset="0"/>
              <a:buChar char="•"/>
            </a:pPr>
            <a:r>
              <a:rPr lang="en-US" b="1" dirty="0">
                <a:hlinkClick r:id="rId6"/>
              </a:rPr>
              <a:t>For Linux/Unix</a:t>
            </a:r>
            <a:r>
              <a:rPr lang="en-US" b="1" dirty="0"/>
              <a:t>:</a:t>
            </a:r>
          </a:p>
          <a:p>
            <a:pPr marL="1771650" lvl="4" indent="-400050">
              <a:buFont typeface="Courier New" panose="02070309020205020404" pitchFamily="49" charset="0"/>
              <a:buChar char="o"/>
            </a:pPr>
            <a:r>
              <a:rPr lang="en-US" dirty="0"/>
              <a:t>Run terminal commands according to you kernel to install git.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Now </a:t>
            </a:r>
            <a:r>
              <a:rPr lang="en-US" b="1" dirty="0"/>
              <a:t>Git is installed</a:t>
            </a:r>
            <a:r>
              <a:rPr lang="en-US" dirty="0"/>
              <a:t> on your system. To check you can run following command on Terminal:</a:t>
            </a:r>
          </a:p>
          <a:p>
            <a:pPr lvl="2"/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git --version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AF2D-4748-461A-9F71-455DAC79F3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" r="10676"/>
          <a:stretch/>
        </p:blipFill>
        <p:spPr>
          <a:xfrm>
            <a:off x="6302005" y="1559291"/>
            <a:ext cx="5340554" cy="339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6585C-B65D-472B-8352-1DF75AA66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2005" y="1559291"/>
            <a:ext cx="5340554" cy="3571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137530-E2F8-4106-A6C4-7F24DFD60D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9262" y="1479479"/>
            <a:ext cx="5463297" cy="3684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AF3F1F-2746-457A-95D3-D4FA2CD0B4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403" b="8915"/>
          <a:stretch/>
        </p:blipFill>
        <p:spPr>
          <a:xfrm>
            <a:off x="7362450" y="902422"/>
            <a:ext cx="3857625" cy="505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58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z="5200" spc="-150" dirty="0"/>
              <a:t>Configuration</a:t>
            </a:r>
            <a:br>
              <a:rPr lang="en-US" spc="-150" dirty="0"/>
            </a:br>
            <a:r>
              <a:rPr lang="en-US" spc="-150" dirty="0"/>
              <a:t>of Git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spc="300" dirty="0"/>
              <a:t>How to Configure Git!!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DDC1E2-607B-436A-BC16-8CFCE202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476" y="19812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95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Steps to Configure: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84552" y="1256588"/>
            <a:ext cx="592752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dirty="0"/>
              <a:t>Configuration of git is an important part for using all features of Git Repository.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To use git at its full potential we have to configure a user id to git.</a:t>
            </a:r>
          </a:p>
          <a:p>
            <a:pPr marL="174625" lvl="1">
              <a:tabLst>
                <a:tab pos="801688" algn="l"/>
              </a:tabLst>
            </a:pPr>
            <a:endParaRPr lang="en-US" sz="800" dirty="0"/>
          </a:p>
          <a:p>
            <a:pPr marL="461963" lvl="1" indent="-285750">
              <a:buFont typeface="Wingdings" panose="05000000000000000000" pitchFamily="2" charset="2"/>
              <a:buChar char="q"/>
              <a:tabLst>
                <a:tab pos="801688" algn="l"/>
              </a:tabLst>
            </a:pPr>
            <a:r>
              <a:rPr lang="en-US" dirty="0"/>
              <a:t>Once Git is installed:-</a:t>
            </a:r>
          </a:p>
          <a:p>
            <a:pPr marL="461963" lvl="2" indent="452438">
              <a:buFont typeface="Wingdings" panose="05000000000000000000" pitchFamily="2" charset="2"/>
              <a:buChar char="Ø"/>
              <a:tabLst>
                <a:tab pos="801688" algn="l"/>
              </a:tabLst>
            </a:pPr>
            <a:r>
              <a:rPr lang="en-US" dirty="0"/>
              <a:t>Open Command Prompt/PowerShell on Windows.</a:t>
            </a:r>
          </a:p>
          <a:p>
            <a:pPr lvl="2" indent="-452438">
              <a:buFont typeface="Wingdings" panose="05000000000000000000" pitchFamily="2" charset="2"/>
              <a:buChar char="Ø"/>
              <a:tabLst>
                <a:tab pos="801688" algn="l"/>
              </a:tabLst>
            </a:pPr>
            <a:r>
              <a:rPr lang="en-US" dirty="0"/>
              <a:t>Open Terminal on MacOS/Linux/Unix.</a:t>
            </a:r>
          </a:p>
          <a:p>
            <a:pPr marL="461963" lvl="2">
              <a:tabLst>
                <a:tab pos="801688" algn="l"/>
              </a:tabLst>
            </a:pPr>
            <a:endParaRPr lang="en-US" dirty="0"/>
          </a:p>
          <a:p>
            <a:pPr marL="461963" lvl="2" indent="-285750">
              <a:buFont typeface="Wingdings" panose="05000000000000000000" pitchFamily="2" charset="2"/>
              <a:buChar char="v"/>
              <a:tabLst>
                <a:tab pos="801688" algn="l"/>
              </a:tabLst>
            </a:pPr>
            <a:r>
              <a:rPr lang="en-US" b="1" dirty="0"/>
              <a:t>Creating a new user on git.</a:t>
            </a:r>
          </a:p>
          <a:p>
            <a:pPr marL="852488" lvl="3" indent="-342900">
              <a:buFont typeface="+mj-lt"/>
              <a:buAutoNum type="arabicParenR"/>
              <a:tabLst>
                <a:tab pos="801688" algn="l"/>
              </a:tabLst>
            </a:pPr>
            <a:r>
              <a:rPr lang="en-US" b="1" dirty="0"/>
              <a:t>Set User-Name:</a:t>
            </a:r>
          </a:p>
          <a:p>
            <a:pPr marL="966788" lvl="4">
              <a:tabLst>
                <a:tab pos="801688" algn="l"/>
              </a:tabLst>
            </a:pPr>
            <a:r>
              <a:rPr lang="en-US" dirty="0">
                <a:solidFill>
                  <a:srgbClr val="FF0000"/>
                </a:solidFill>
              </a:rPr>
              <a:t>git config –global user.name </a:t>
            </a:r>
            <a:r>
              <a:rPr lang="en-US" i="1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name</a:t>
            </a:r>
            <a:r>
              <a:rPr lang="en-US" i="1" dirty="0">
                <a:solidFill>
                  <a:srgbClr val="FF0000"/>
                </a:solidFill>
              </a:rPr>
              <a:t>”</a:t>
            </a:r>
            <a:endParaRPr lang="en-US" b="1" dirty="0"/>
          </a:p>
          <a:p>
            <a:pPr marL="852488" lvl="3" indent="-342900">
              <a:buFont typeface="+mj-lt"/>
              <a:buAutoNum type="arabicParenR"/>
              <a:tabLst>
                <a:tab pos="801688" algn="l"/>
              </a:tabLst>
            </a:pPr>
            <a:r>
              <a:rPr lang="en-US" b="1" dirty="0"/>
              <a:t>Set User-Email:</a:t>
            </a:r>
          </a:p>
          <a:p>
            <a:pPr marL="976313" lvl="4">
              <a:tabLst>
                <a:tab pos="801688" algn="l"/>
              </a:tabLst>
            </a:pPr>
            <a:r>
              <a:rPr lang="en-US" dirty="0">
                <a:solidFill>
                  <a:srgbClr val="FF0000"/>
                </a:solidFill>
              </a:rPr>
              <a:t>git config –global </a:t>
            </a:r>
            <a:r>
              <a:rPr lang="en-US" dirty="0" err="1">
                <a:solidFill>
                  <a:srgbClr val="FF0000"/>
                </a:solidFill>
              </a:rPr>
              <a:t>user.email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hlinkClick r:id="rId3"/>
              </a:rPr>
              <a:t>example@email.com</a:t>
            </a:r>
            <a:endParaRPr lang="en-US" b="1" i="1" dirty="0">
              <a:solidFill>
                <a:srgbClr val="FF0000"/>
              </a:solidFill>
            </a:endParaRPr>
          </a:p>
          <a:p>
            <a:pPr marL="460375" lvl="4" indent="-285750">
              <a:buFont typeface="Wingdings" panose="05000000000000000000" pitchFamily="2" charset="2"/>
              <a:buChar char="v"/>
              <a:tabLst>
                <a:tab pos="801688" algn="l"/>
              </a:tabLst>
            </a:pPr>
            <a:r>
              <a:rPr lang="en-US" b="1" i="1" dirty="0"/>
              <a:t>List all the user who have configured on git.</a:t>
            </a:r>
          </a:p>
          <a:p>
            <a:pPr marL="631825" lvl="5">
              <a:tabLst>
                <a:tab pos="801688" algn="l"/>
              </a:tabLst>
            </a:pPr>
            <a:r>
              <a:rPr lang="en-US" b="1" i="1" dirty="0">
                <a:solidFill>
                  <a:srgbClr val="FF0000"/>
                </a:solidFill>
              </a:rPr>
              <a:t>	</a:t>
            </a:r>
            <a:r>
              <a:rPr lang="en-US" i="1" dirty="0">
                <a:solidFill>
                  <a:srgbClr val="FF0000"/>
                </a:solidFill>
              </a:rPr>
              <a:t>git config --list</a:t>
            </a: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2081D-EA2C-46AC-B1A9-F1BE2381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247" y="1544604"/>
            <a:ext cx="5219968" cy="3378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BC934-DAA4-406B-8E7A-4785D77ED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718" y="1658129"/>
            <a:ext cx="5617461" cy="3264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6BFABE-0499-4F02-9757-96291D898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717" y="1658129"/>
            <a:ext cx="5617462" cy="326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5660A-39D1-48B0-B28C-C2046FCF4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079" y="1575787"/>
            <a:ext cx="5738738" cy="34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71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2639" y="671446"/>
            <a:ext cx="4024032" cy="2885715"/>
          </a:xfrm>
        </p:spPr>
        <p:txBody>
          <a:bodyPr/>
          <a:lstStyle/>
          <a:p>
            <a:r>
              <a:rPr lang="en-US" spc="-150" dirty="0"/>
              <a:t>Working with Git</a:t>
            </a:r>
            <a:br>
              <a:rPr lang="en-US" spc="-150" dirty="0"/>
            </a:br>
            <a:r>
              <a:rPr lang="en-US" spc="-150" dirty="0"/>
              <a:t>Repository</a:t>
            </a:r>
          </a:p>
        </p:txBody>
      </p:sp>
      <p:pic>
        <p:nvPicPr>
          <p:cNvPr id="1026" name="Picture 2" descr="How to structure your Git repository for DevOps automation - Octopus Deploy">
            <a:extLst>
              <a:ext uri="{FF2B5EF4-FFF2-40B4-BE49-F238E27FC236}">
                <a16:creationId xmlns:a16="http://schemas.microsoft.com/office/drawing/2014/main" id="{9A0144D4-089D-4FE6-AE27-290ABE0B2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5" r="21615"/>
          <a:stretch/>
        </p:blipFill>
        <p:spPr bwMode="auto">
          <a:xfrm>
            <a:off x="6771802" y="2348564"/>
            <a:ext cx="4576384" cy="433297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38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/>
          </a:bodyPr>
          <a:lstStyle/>
          <a:p>
            <a:r>
              <a:rPr lang="en-US" u="sng" dirty="0"/>
              <a:t>Initiating Git</a:t>
            </a:r>
            <a:r>
              <a:rPr lang="en-US" dirty="0"/>
              <a:t>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17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010F4-58C9-4E81-892E-0566D394170A}"/>
              </a:ext>
            </a:extLst>
          </p:cNvPr>
          <p:cNvSpPr txBox="1"/>
          <p:nvPr/>
        </p:nvSpPr>
        <p:spPr>
          <a:xfrm>
            <a:off x="484552" y="1467034"/>
            <a:ext cx="59275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Before Initiating a Git user must know on which directory Git must be initialized. Here, we will be using directory named </a:t>
            </a:r>
            <a:r>
              <a:rPr lang="en-US" i="1" dirty="0"/>
              <a:t>‘Tutorials</a:t>
            </a:r>
            <a:r>
              <a:rPr lang="en-US" dirty="0"/>
              <a:t>’.</a:t>
            </a:r>
          </a:p>
          <a:p>
            <a:pPr marL="115888" lvl="1">
              <a:tabLst>
                <a:tab pos="801688" algn="l"/>
              </a:tabLst>
            </a:pPr>
            <a:endParaRPr lang="en-US" sz="1050" b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Steps to Initialize Git in Directory-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‘</a:t>
            </a:r>
            <a:r>
              <a:rPr lang="en-US" i="1" dirty="0"/>
              <a:t>Tutorials</a:t>
            </a:r>
            <a:r>
              <a:rPr lang="en-US" dirty="0"/>
              <a:t>’ directory, Right click inside the directory and click on </a:t>
            </a:r>
            <a:r>
              <a:rPr lang="en-US" b="1" dirty="0"/>
              <a:t>GIT GUI Here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Click on </a:t>
            </a:r>
            <a:r>
              <a:rPr lang="en-US" b="1" dirty="0"/>
              <a:t>Create New Repository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Click on </a:t>
            </a:r>
            <a:r>
              <a:rPr lang="en-US" b="1" dirty="0"/>
              <a:t>Browse</a:t>
            </a:r>
            <a:r>
              <a:rPr lang="en-US" dirty="0"/>
              <a:t> and click on </a:t>
            </a:r>
            <a:r>
              <a:rPr lang="en-US" b="1" dirty="0"/>
              <a:t>Select Folder</a:t>
            </a:r>
            <a:r>
              <a:rPr lang="en-US" dirty="0"/>
              <a:t>. Click on </a:t>
            </a:r>
            <a:r>
              <a:rPr lang="en-US" b="1" dirty="0"/>
              <a:t>Create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Our git have been initialized on our directory.</a:t>
            </a:r>
          </a:p>
          <a:p>
            <a:pPr marL="115888" lvl="1">
              <a:tabLst>
                <a:tab pos="801688" algn="l"/>
              </a:tabLst>
            </a:pP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dirty="0"/>
              <a:t>Now if We make any changes in our </a:t>
            </a:r>
            <a:r>
              <a:rPr lang="en-US" i="1" dirty="0"/>
              <a:t>‘Tutorial’ </a:t>
            </a:r>
            <a:r>
              <a:rPr lang="en-US" dirty="0"/>
              <a:t>Directory it will show in Git GUI.</a:t>
            </a:r>
            <a:endParaRPr lang="en-US" i="1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2DBEC-1EF4-4E1A-BC6E-822174684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648" y="1367985"/>
            <a:ext cx="5257800" cy="4328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55431-9151-41A4-92AB-D09270562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182" y="1367985"/>
            <a:ext cx="2855545" cy="43286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87BC74-2C6B-47FF-B146-3F228B995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648" y="2126531"/>
            <a:ext cx="5268638" cy="2637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AEC9B5-A064-4DE1-AE0A-ACF765A2E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648" y="2126529"/>
            <a:ext cx="5257800" cy="26325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8A4661-7106-4B2F-8A28-0CC2FB81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594" y="1367984"/>
            <a:ext cx="5257800" cy="43286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BA9AE9-6465-4568-876D-130FCC8A7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0486" y="1571422"/>
            <a:ext cx="5257800" cy="371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3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25"/>
                            </p:stCondLst>
                            <p:childTnLst>
                              <p:par>
                                <p:cTn id="3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25"/>
                            </p:stCondLst>
                            <p:childTnLst>
                              <p:par>
                                <p:cTn id="4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75"/>
                            </p:stCondLst>
                            <p:childTnLst>
                              <p:par>
                                <p:cTn id="7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75"/>
                            </p:stCondLst>
                            <p:childTnLst>
                              <p:par>
                                <p:cTn id="8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75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/>
          <a:lstStyle/>
          <a:p>
            <a:r>
              <a:rPr lang="en-US" u="sng" dirty="0"/>
              <a:t>Staging/Committing in Repository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18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4" y="1510216"/>
            <a:ext cx="57101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For Now we don’t have any changes in our directory.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If we create a file with random name.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In Git GUI, we can see the changes made in our directory.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 to save the changes made in Working Directory to Staging area, click on </a:t>
            </a:r>
            <a:r>
              <a:rPr lang="en-US" b="1" dirty="0"/>
              <a:t>Stage Changed</a:t>
            </a:r>
            <a:r>
              <a:rPr lang="en-US" dirty="0"/>
              <a:t>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see that, changes are now uploaded to Staged area.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Now, for final committing and to save the changes record in git database, User must give a </a:t>
            </a:r>
            <a:r>
              <a:rPr lang="en-US" b="1" dirty="0"/>
              <a:t>commit message</a:t>
            </a:r>
            <a:r>
              <a:rPr lang="en-US" dirty="0"/>
              <a:t> and click on </a:t>
            </a:r>
            <a:r>
              <a:rPr lang="en-US" b="1" dirty="0"/>
              <a:t>Commit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 there will be nothing to commit as all changes are recorded.</a:t>
            </a:r>
          </a:p>
          <a:p>
            <a:pPr marL="115888" lvl="1"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54" y="1645301"/>
            <a:ext cx="5710127" cy="40283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AB00F1C-15B2-4B6A-8FB0-26637BA78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802" y="1599148"/>
            <a:ext cx="5178646" cy="41206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04D3A4-AF93-4706-A1DE-0F2AECE0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75154" y="1599148"/>
            <a:ext cx="5840968" cy="412064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A7D700-B811-4737-8D9B-1B3CB35ED8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75154" y="1597591"/>
            <a:ext cx="5843175" cy="41221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69EA4D-567F-4129-B4CD-A1EAE090B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946" y="1492016"/>
            <a:ext cx="5843175" cy="42675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0DC0B9-4083-4258-9FA6-128D9469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554" y="1797701"/>
            <a:ext cx="5710127" cy="402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9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conveyor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25"/>
                            </p:stCondLst>
                            <p:childTnLst>
                              <p:par>
                                <p:cTn id="2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25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25"/>
                            </p:stCondLst>
                            <p:childTnLst>
                              <p:par>
                                <p:cTn id="4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25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50"/>
                            </p:stCondLst>
                            <p:childTnLst>
                              <p:par>
                                <p:cTn id="7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800"/>
                            </p:stCondLst>
                            <p:childTnLst>
                              <p:par>
                                <p:cTn id="8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30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Amend Commit &amp; Un-staging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19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4" y="1510216"/>
            <a:ext cx="57101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Now We will try to understand why Git is an important for any software development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Let’s assume that we made a wrong changes in our file and committed it in git.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Now to recover previous version of git repository.</a:t>
            </a:r>
            <a:br>
              <a:rPr lang="en-US" dirty="0"/>
            </a:br>
            <a:r>
              <a:rPr lang="en-US" dirty="0"/>
              <a:t>Follow the steps below:-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</a:t>
            </a:r>
            <a:r>
              <a:rPr lang="en-US" b="1" dirty="0"/>
              <a:t>GIT GUI.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Commit &gt; Amend Last Commit.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last committed Files are restored and removed from git database.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file which you have to </a:t>
            </a:r>
            <a:r>
              <a:rPr lang="en-US" dirty="0" err="1"/>
              <a:t>unstage</a:t>
            </a:r>
            <a:r>
              <a:rPr lang="en-US" dirty="0"/>
              <a:t> &amp; Click on </a:t>
            </a:r>
            <a:r>
              <a:rPr lang="en-US" b="1" dirty="0"/>
              <a:t>Commit &gt; </a:t>
            </a:r>
            <a:r>
              <a:rPr lang="en-US" b="1" dirty="0" err="1"/>
              <a:t>Unstage</a:t>
            </a:r>
            <a:r>
              <a:rPr lang="en-US" b="1" dirty="0"/>
              <a:t> From Commit.</a:t>
            </a:r>
            <a:endParaRPr lang="en-US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To revert changes made in file click on </a:t>
            </a:r>
            <a:r>
              <a:rPr lang="en-US" b="1" dirty="0"/>
              <a:t>Click &gt; Revert Changes &gt; Revert Changes.</a:t>
            </a: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dirty="0"/>
              <a:t>Your file will be reverted to previous version.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54" y="1645301"/>
            <a:ext cx="5710127" cy="4028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9DF31-E655-46DA-8EE9-9865E4543B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03479" y="1603443"/>
            <a:ext cx="5253474" cy="4180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D23F7-A7BF-492B-A70D-56EBCAB2F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527" y="1645301"/>
            <a:ext cx="5728700" cy="4041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E94AA7-81C9-48EB-BBCE-8474CAA89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483" y="1632198"/>
            <a:ext cx="5728701" cy="40414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381690-9924-4F86-B2B5-9828C7ED0F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483" y="1645301"/>
            <a:ext cx="5728700" cy="40414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B36045-7341-4AA3-98DB-2EC478C2EFF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216483" y="1708121"/>
            <a:ext cx="5728700" cy="4041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A7EE57-0C8D-4510-9538-DA565A3A0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3528" y="1708120"/>
            <a:ext cx="5728700" cy="40414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740DDC-EF6E-4AF7-8294-CB950FE2EB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4809" y="1577351"/>
            <a:ext cx="5253473" cy="418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erris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75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5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75"/>
                            </p:stCondLst>
                            <p:childTnLst>
                              <p:par>
                                <p:cTn id="4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25"/>
                            </p:stCondLst>
                            <p:childTnLst>
                              <p:par>
                                <p:cTn id="6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25"/>
                            </p:stCondLst>
                            <p:childTnLst>
                              <p:par>
                                <p:cTn id="7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150"/>
                            </p:stCondLst>
                            <p:childTnLst>
                              <p:par>
                                <p:cTn id="8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125"/>
                            </p:stCondLst>
                            <p:childTnLst>
                              <p:par>
                                <p:cTn id="9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475"/>
                            </p:stCondLst>
                            <p:childTnLst>
                              <p:par>
                                <p:cTn id="1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975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920" y="799275"/>
            <a:ext cx="4826000" cy="2289365"/>
          </a:xfrm>
        </p:spPr>
        <p:txBody>
          <a:bodyPr>
            <a:normAutofit/>
          </a:bodyPr>
          <a:lstStyle/>
          <a:p>
            <a:r>
              <a:rPr lang="en-US" sz="4600" spc="280" dirty="0"/>
              <a:t>INTRODUCTION</a:t>
            </a:r>
            <a:br>
              <a:rPr lang="en-US" sz="4600" spc="280" dirty="0"/>
            </a:br>
            <a:r>
              <a:rPr lang="en-US" sz="4600" spc="280" dirty="0"/>
              <a:t>TO</a:t>
            </a:r>
            <a:br>
              <a:rPr lang="en-US" sz="4600" spc="280" dirty="0"/>
            </a:br>
            <a:r>
              <a:rPr lang="en-US" sz="4600" spc="280" dirty="0"/>
              <a:t>GIT/GITHUB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6332" y="3088640"/>
            <a:ext cx="4579668" cy="2184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Dr. Loganathan R</a:t>
            </a:r>
          </a:p>
          <a:p>
            <a:r>
              <a:rPr lang="en-US" dirty="0"/>
              <a:t>Prof &amp; HOD</a:t>
            </a:r>
          </a:p>
          <a:p>
            <a:r>
              <a:rPr lang="en-US" dirty="0"/>
              <a:t>Department of Computer Science and Engineering</a:t>
            </a:r>
          </a:p>
          <a:p>
            <a:r>
              <a:rPr lang="en-US" dirty="0"/>
              <a:t>HKBK College of Engineering</a:t>
            </a:r>
          </a:p>
          <a:p>
            <a:r>
              <a:rPr lang="en-US" dirty="0" err="1"/>
              <a:t>Nagawara</a:t>
            </a:r>
            <a:r>
              <a:rPr lang="en-US" dirty="0"/>
              <a:t>, Bengaluru-560045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Git vs Github: What&amp;amp;#39;s the Difference and How to Get Started with Both">
            <a:extLst>
              <a:ext uri="{FF2B5EF4-FFF2-40B4-BE49-F238E27FC236}">
                <a16:creationId xmlns:a16="http://schemas.microsoft.com/office/drawing/2014/main" id="{1FD22D87-BB02-4B3A-8398-04CF1EF2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88" y="2162556"/>
            <a:ext cx="5358384" cy="302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2639" y="671446"/>
            <a:ext cx="4024032" cy="2885715"/>
          </a:xfrm>
        </p:spPr>
        <p:txBody>
          <a:bodyPr/>
          <a:lstStyle/>
          <a:p>
            <a:r>
              <a:rPr lang="en-US" spc="-150" dirty="0"/>
              <a:t>Working with Git</a:t>
            </a:r>
            <a:br>
              <a:rPr lang="en-US" spc="-150" dirty="0"/>
            </a:br>
            <a:r>
              <a:rPr lang="en-US" spc="-150" dirty="0"/>
              <a:t>Branches</a:t>
            </a:r>
          </a:p>
        </p:txBody>
      </p:sp>
      <p:pic>
        <p:nvPicPr>
          <p:cNvPr id="2" name="Picture 2" descr="How To Delete A Git Branch Locally And Remotely">
            <a:extLst>
              <a:ext uri="{FF2B5EF4-FFF2-40B4-BE49-F238E27FC236}">
                <a16:creationId xmlns:a16="http://schemas.microsoft.com/office/drawing/2014/main" id="{76DCEFD1-3BA3-422D-8CC3-3E7BB1DC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33575"/>
            <a:ext cx="5293634" cy="36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38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Branches in Git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21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5851788" y="1436910"/>
            <a:ext cx="56138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801688" algn="l"/>
              </a:tabLst>
            </a:pPr>
            <a:r>
              <a:rPr lang="en-US" dirty="0"/>
              <a:t>A branch is a version of the repository that diverges from the main working project. It is a feature available in most modern version control systems.</a:t>
            </a:r>
            <a:br>
              <a:rPr lang="en-US" dirty="0"/>
            </a:br>
            <a:r>
              <a:rPr lang="en-US" dirty="0"/>
              <a:t>When you want to add a new feature or fix a bug, you spawn a new branch to summarize your changes.</a:t>
            </a:r>
          </a:p>
          <a:p>
            <a:pPr marL="0" lvl="1">
              <a:tabLst>
                <a:tab pos="801688" algn="l"/>
              </a:tabLst>
            </a:pPr>
            <a:endParaRPr lang="en-US" dirty="0"/>
          </a:p>
          <a:p>
            <a:pPr marL="0" lvl="1">
              <a:tabLst>
                <a:tab pos="801688" algn="l"/>
              </a:tabLst>
            </a:pPr>
            <a:r>
              <a:rPr lang="en-US" dirty="0"/>
              <a:t>The master branch is a default branch in Git. It is instantiated when first commit made on the project. When you make the first commit, you're given a master branch to the starting commit point.</a:t>
            </a:r>
            <a:br>
              <a:rPr lang="en-US" dirty="0"/>
            </a:br>
            <a:r>
              <a:rPr lang="en-US" dirty="0"/>
              <a:t>Master branch is the branch in which all the changes eventually get merged back. It can be called as an official working version of your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F0BAD077-A85D-468A-9782-5EC5C55A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13" y="1436910"/>
            <a:ext cx="5613875" cy="287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122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Operation on Git Branches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22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3" y="1418575"/>
            <a:ext cx="571012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b="1" dirty="0"/>
              <a:t>Create a New Branch: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Branch &gt; Create.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Enter </a:t>
            </a:r>
            <a:r>
              <a:rPr lang="en-US" b="1" dirty="0"/>
              <a:t>Name</a:t>
            </a:r>
            <a:r>
              <a:rPr lang="en-US" dirty="0"/>
              <a:t> inside </a:t>
            </a:r>
            <a:r>
              <a:rPr lang="en-US" b="1" dirty="0"/>
              <a:t>Branch Name </a:t>
            </a:r>
            <a:r>
              <a:rPr lang="en-US" dirty="0"/>
              <a:t>tab and Click on </a:t>
            </a:r>
            <a:r>
              <a:rPr lang="en-US" b="1" dirty="0"/>
              <a:t>Create.</a:t>
            </a:r>
          </a:p>
          <a:p>
            <a:pPr marL="115888" lvl="1">
              <a:tabLst>
                <a:tab pos="801688" algn="l"/>
              </a:tabLst>
            </a:pPr>
            <a:r>
              <a:rPr lang="en-US" i="1" dirty="0"/>
              <a:t>	New Branch will be available.</a:t>
            </a:r>
          </a:p>
          <a:p>
            <a:pPr marL="115888" lvl="1">
              <a:tabLst>
                <a:tab pos="801688" algn="l"/>
              </a:tabLst>
            </a:pPr>
            <a:endParaRPr lang="en-US" sz="800" i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Change Working Branch: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Branch &gt; Checkout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Branch on which you want to change and click on </a:t>
            </a:r>
            <a:r>
              <a:rPr lang="en-US" b="1" dirty="0"/>
              <a:t>Checkout.</a:t>
            </a: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	</a:t>
            </a:r>
            <a:r>
              <a:rPr lang="en-US" i="1" dirty="0"/>
              <a:t>Working branch will be changed.</a:t>
            </a:r>
          </a:p>
          <a:p>
            <a:pPr marL="115888" lvl="1">
              <a:tabLst>
                <a:tab pos="801688" algn="l"/>
              </a:tabLst>
            </a:pPr>
            <a:endParaRPr lang="en-US" sz="900" i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Merging Branch after changes: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Merge &gt; Local Merge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Branch which you want to merge and click on </a:t>
            </a:r>
            <a:r>
              <a:rPr lang="en-US" b="1" dirty="0"/>
              <a:t>Merge</a:t>
            </a:r>
            <a:r>
              <a:rPr lang="en-US" dirty="0"/>
              <a:t>.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Working branch will  be merged into master.</a:t>
            </a:r>
            <a:endParaRPr lang="en-US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  <a:p>
            <a:pPr marL="115888" lvl="1"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75154" y="1645301"/>
            <a:ext cx="5710127" cy="4028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02E0D-515E-4B10-B1E7-11AD0FA09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315" y="1510216"/>
            <a:ext cx="4591286" cy="4438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4E3E3D-88DD-47C2-8D20-E01C9F908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529" y="1440030"/>
            <a:ext cx="5716998" cy="44388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B34103-0CAE-4FD2-890F-F10E6D8E8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154" y="1418575"/>
            <a:ext cx="5687514" cy="44603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65AE05B-DAC9-464E-869F-BF1B095BA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775" y="1390315"/>
            <a:ext cx="5538870" cy="451685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FAB18AB-1B6E-4967-AF8C-5D4E1211A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2775" y="1939990"/>
            <a:ext cx="5729682" cy="36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8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75"/>
                            </p:stCondLst>
                            <p:childTnLst>
                              <p:par>
                                <p:cTn id="5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25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875"/>
                            </p:stCondLst>
                            <p:childTnLst>
                              <p:par>
                                <p:cTn id="7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75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25"/>
                            </p:stCondLst>
                            <p:childTnLst>
                              <p:par>
                                <p:cTn id="9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725"/>
                            </p:stCondLst>
                            <p:childTnLst>
                              <p:par>
                                <p:cTn id="1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225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0264F-581A-441B-9F2A-CEED8A2E04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35862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1102A-3894-4E98-993F-18148600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5862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C6FF8-181E-4897-9463-A6F20768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5801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23</a:t>
            </a:fld>
            <a:endParaRPr lang="en-US" noProof="0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9A25176-FEB5-4F4D-93B2-B2338E3CD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799663"/>
              </p:ext>
            </p:extLst>
          </p:nvPr>
        </p:nvGraphicFramePr>
        <p:xfrm>
          <a:off x="1222513" y="1360226"/>
          <a:ext cx="10325976" cy="50393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0948">
                  <a:extLst>
                    <a:ext uri="{9D8B030D-6E8A-4147-A177-3AD203B41FA5}">
                      <a16:colId xmlns:a16="http://schemas.microsoft.com/office/drawing/2014/main" val="3701144080"/>
                    </a:ext>
                  </a:extLst>
                </a:gridCol>
                <a:gridCol w="7215028">
                  <a:extLst>
                    <a:ext uri="{9D8B030D-6E8A-4147-A177-3AD203B41FA5}">
                      <a16:colId xmlns:a16="http://schemas.microsoft.com/office/drawing/2014/main" val="2553938843"/>
                    </a:ext>
                  </a:extLst>
                </a:gridCol>
              </a:tblGrid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 Command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079626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</a:t>
                      </a:r>
                      <a:r>
                        <a:rPr lang="en-US" b="1" i="1" dirty="0" err="1">
                          <a:solidFill>
                            <a:srgbClr val="FF0000"/>
                          </a:solidFill>
                        </a:rPr>
                        <a:t>init</a:t>
                      </a:r>
                      <a:endParaRPr lang="en-US" b="1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Initialize a new git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7869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View the status of your files in the working directory and staging area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5217765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add 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 all files to staging area of a git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145209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commit –m [message]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Commit all the files in staging area with a commit 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696188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diff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Shows difference of what is staged and what is modified but </a:t>
                      </a:r>
                      <a:r>
                        <a:rPr lang="en-US" dirty="0" err="1"/>
                        <a:t>unstaged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680436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help [command]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help info about a particular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997964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pull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Fetch from a remote repo and try to merge into current branch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379483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push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Push you new branch and data to a remote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93978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Shows commit, author, date and time or committing the 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2561885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branch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Give access to access different git branches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699841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rm –rf .git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Delete a git repository from current 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396648"/>
                  </a:ext>
                </a:extLst>
              </a:tr>
            </a:tbl>
          </a:graphicData>
        </a:graphic>
      </p:graphicFrame>
      <p:sp>
        <p:nvSpPr>
          <p:cNvPr id="12" name="Title 6">
            <a:extLst>
              <a:ext uri="{FF2B5EF4-FFF2-40B4-BE49-F238E27FC236}">
                <a16:creationId xmlns:a16="http://schemas.microsoft.com/office/drawing/2014/main" id="{B84F0A60-C25D-4F89-BAFC-F18AD612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13" y="-111093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Additional Git Commands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04F19-0386-47AA-B606-C4F3082215B6}"/>
              </a:ext>
            </a:extLst>
          </p:cNvPr>
          <p:cNvSpPr txBox="1"/>
          <p:nvPr/>
        </p:nvSpPr>
        <p:spPr>
          <a:xfrm>
            <a:off x="2209800" y="744221"/>
            <a:ext cx="940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801688" algn="l"/>
              </a:tabLst>
            </a:pPr>
            <a:r>
              <a:rPr lang="en-US" dirty="0"/>
              <a:t>Below Given are some additional git commands which a user can use on </a:t>
            </a:r>
            <a:r>
              <a:rPr lang="en-US" i="1" dirty="0"/>
              <a:t>terminal</a:t>
            </a:r>
            <a:r>
              <a:rPr lang="en-US" dirty="0"/>
              <a:t> or </a:t>
            </a:r>
            <a:r>
              <a:rPr lang="en-US" i="1" dirty="0"/>
              <a:t>command prompt</a:t>
            </a:r>
            <a:r>
              <a:rPr lang="en-US" dirty="0"/>
              <a:t> as to use additional git features.</a:t>
            </a:r>
          </a:p>
        </p:txBody>
      </p:sp>
    </p:spTree>
    <p:extLst>
      <p:ext uri="{BB962C8B-B14F-4D97-AF65-F5344CB8AC3E}">
        <p14:creationId xmlns:p14="http://schemas.microsoft.com/office/powerpoint/2010/main" val="214475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rmAutofit/>
          </a:bodyPr>
          <a:lstStyle/>
          <a:p>
            <a:r>
              <a:rPr lang="en-US" sz="6600" spc="-150" dirty="0"/>
              <a:t>Basics of GitHub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What is GitHub!!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026" name="Picture 2" descr="Botched Software Update To Networking Gear Caused One Of GitHub's All-Time  Worst Outages | TechCrunch">
            <a:extLst>
              <a:ext uri="{FF2B5EF4-FFF2-40B4-BE49-F238E27FC236}">
                <a16:creationId xmlns:a16="http://schemas.microsoft.com/office/drawing/2014/main" id="{76E30E7A-AFAD-4EAE-AF6D-D1C287431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889673"/>
            <a:ext cx="5030805" cy="50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257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/>
          </a:bodyPr>
          <a:lstStyle/>
          <a:p>
            <a:r>
              <a:rPr lang="en-US" b="1" dirty="0"/>
              <a:t>What is GitHub</a:t>
            </a:r>
            <a:r>
              <a:rPr lang="en-US" dirty="0"/>
              <a:t>??</a:t>
            </a:r>
            <a:endParaRPr lang="en-US" u="sng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397925" y="1443841"/>
            <a:ext cx="59275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dirty="0"/>
              <a:t>GitHub is a for-profit company that offers a cloud-based Git repository hosting service. Essentially, it makes it a lot easier for individuals and teams to use Git for version control and collaboration.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Additionally, anyone can sign up and host a public code repository for free, which makes GitHub especially popular with open-source projects.</a:t>
            </a:r>
          </a:p>
          <a:p>
            <a:pPr marL="225425" lvl="1">
              <a:tabLst>
                <a:tab pos="801688" algn="l"/>
              </a:tabLst>
            </a:pPr>
            <a:endParaRPr lang="en-US" dirty="0"/>
          </a:p>
          <a:p>
            <a:pPr marL="225425" lvl="1">
              <a:tabLst>
                <a:tab pos="801688" algn="l"/>
              </a:tabLst>
            </a:pPr>
            <a:r>
              <a:rPr lang="en-US" dirty="0"/>
              <a:t>GitHub essential are:-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Repository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Branches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Commits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Pull Requests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Git</a:t>
            </a:r>
          </a:p>
        </p:txBody>
      </p:sp>
      <p:pic>
        <p:nvPicPr>
          <p:cNvPr id="1028" name="Picture 4" descr="Add a Salesforce DX Project to Source Control Unit | Salesforce">
            <a:extLst>
              <a:ext uri="{FF2B5EF4-FFF2-40B4-BE49-F238E27FC236}">
                <a16:creationId xmlns:a16="http://schemas.microsoft.com/office/drawing/2014/main" id="{875BE0BC-0022-4B78-A769-8B22356D9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t="1939" r="2184" b="2544"/>
          <a:stretch/>
        </p:blipFill>
        <p:spPr bwMode="auto">
          <a:xfrm>
            <a:off x="4976261" y="1532823"/>
            <a:ext cx="6901314" cy="379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9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75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75"/>
                            </p:stCondLst>
                            <p:childTnLst>
                              <p:par>
                                <p:cTn id="4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25"/>
                            </p:stCondLst>
                            <p:childTnLst>
                              <p:par>
                                <p:cTn id="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Autofit/>
          </a:bodyPr>
          <a:lstStyle/>
          <a:p>
            <a:r>
              <a:rPr lang="en-US" sz="5400" spc="-150" dirty="0"/>
              <a:t>Working with Remote</a:t>
            </a:r>
            <a:br>
              <a:rPr lang="en-US" sz="5400" spc="-150" dirty="0"/>
            </a:br>
            <a:r>
              <a:rPr lang="en-US" sz="5400" spc="-150" dirty="0"/>
              <a:t>Repository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026" name="Picture 2" descr="Botched Software Update To Networking Gear Caused One Of GitHub's All-Time  Worst Outages | TechCrunch">
            <a:extLst>
              <a:ext uri="{FF2B5EF4-FFF2-40B4-BE49-F238E27FC236}">
                <a16:creationId xmlns:a16="http://schemas.microsoft.com/office/drawing/2014/main" id="{76E30E7A-AFAD-4EAE-AF6D-D1C287431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889673"/>
            <a:ext cx="5030805" cy="50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911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38" y="590232"/>
            <a:ext cx="6860532" cy="74829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Creating GitHub Repository</a:t>
            </a:r>
            <a:r>
              <a:rPr lang="en-US" dirty="0"/>
              <a:t>??</a:t>
            </a:r>
            <a:endParaRPr lang="en-US" u="sng" dirty="0"/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27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89944" y="1496869"/>
            <a:ext cx="54498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Creating GitHub Remote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Search GitHub on google and click on first 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Sign in To your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Create Repository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Give Project Name as </a:t>
            </a:r>
            <a:r>
              <a:rPr lang="en-US" b="1" dirty="0"/>
              <a:t>Repository name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choose to keep repository as </a:t>
            </a:r>
            <a:r>
              <a:rPr lang="en-US" b="1" dirty="0"/>
              <a:t>public</a:t>
            </a:r>
            <a:r>
              <a:rPr lang="en-US" dirty="0"/>
              <a:t> or </a:t>
            </a:r>
            <a:r>
              <a:rPr lang="en-US" b="1" dirty="0"/>
              <a:t>private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click on to </a:t>
            </a:r>
            <a:r>
              <a:rPr lang="en-US" b="1" dirty="0"/>
              <a:t>Add a README file</a:t>
            </a:r>
            <a:r>
              <a:rPr lang="en-US" dirty="0"/>
              <a:t> to add README.md file in there in repository.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click on </a:t>
            </a:r>
            <a:r>
              <a:rPr lang="en-US" b="1" dirty="0"/>
              <a:t>Add .</a:t>
            </a:r>
            <a:r>
              <a:rPr lang="en-US" b="1" dirty="0" err="1"/>
              <a:t>gitignore</a:t>
            </a:r>
            <a:r>
              <a:rPr lang="en-US" dirty="0"/>
              <a:t> to add .</a:t>
            </a:r>
            <a:r>
              <a:rPr lang="en-US" dirty="0" err="1"/>
              <a:t>gitignore</a:t>
            </a:r>
            <a:r>
              <a:rPr lang="en-US" dirty="0"/>
              <a:t> file in there git repository.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GitHub allows users to set a license for there repository by </a:t>
            </a:r>
            <a:r>
              <a:rPr lang="en-US" b="1" dirty="0"/>
              <a:t>Choosing a license</a:t>
            </a:r>
            <a:r>
              <a:rPr lang="en-US" dirty="0"/>
              <a:t> for repository.</a:t>
            </a:r>
            <a:endParaRPr lang="en-US" b="1" dirty="0"/>
          </a:p>
          <a:p>
            <a:pPr marL="288925" lvl="2">
              <a:tabLst>
                <a:tab pos="801688" algn="l"/>
              </a:tabLst>
            </a:pPr>
            <a:r>
              <a:rPr lang="en-US" dirty="0"/>
              <a:t>4.   Your GitHub Repository is successfully created.	And will be available on </a:t>
            </a:r>
            <a:r>
              <a:rPr lang="en-US" dirty="0">
                <a:hlinkClick r:id="rId5"/>
              </a:rPr>
              <a:t>Project-Link</a:t>
            </a:r>
            <a:r>
              <a:rPr lang="en-US" dirty="0"/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0FEB11-7C72-4EE1-9942-F3078296A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873" y="1842687"/>
            <a:ext cx="6712858" cy="3461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8FB207-706D-4332-BC3E-455EA0DDC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330" y="1554162"/>
            <a:ext cx="6079944" cy="3906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9D4CE9-E125-416E-831A-AEEA339C87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9910" y="1316431"/>
            <a:ext cx="4731688" cy="47798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250A18-F9BC-4EB9-A7EA-F2862770A2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517" r="1731"/>
          <a:stretch/>
        </p:blipFill>
        <p:spPr>
          <a:xfrm>
            <a:off x="5413197" y="1953836"/>
            <a:ext cx="6394806" cy="32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4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75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75"/>
                            </p:stCondLst>
                            <p:childTnLst>
                              <p:par>
                                <p:cTn id="32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decel="10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75"/>
                            </p:stCondLst>
                            <p:childTnLst>
                              <p:par>
                                <p:cTn id="3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75"/>
                            </p:stCondLst>
                            <p:childTnLst>
                              <p:par>
                                <p:cTn id="52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75"/>
                            </p:stCondLst>
                            <p:childTnLst>
                              <p:par>
                                <p:cTn id="5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75"/>
                            </p:stCondLst>
                            <p:childTnLst>
                              <p:par>
                                <p:cTn id="66" presetID="12" presetClass="entr" presetSubtype="4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35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175"/>
                            </p:stCondLst>
                            <p:childTnLst>
                              <p:par>
                                <p:cTn id="8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325"/>
                            </p:stCondLst>
                            <p:childTnLst>
                              <p:par>
                                <p:cTn id="8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400"/>
                            </p:stCondLst>
                            <p:childTnLst>
                              <p:par>
                                <p:cTn id="97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decel="10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400"/>
                            </p:stCondLst>
                            <p:childTnLst>
                              <p:par>
                                <p:cTn id="10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206" y="662305"/>
            <a:ext cx="7678854" cy="748291"/>
          </a:xfrm>
        </p:spPr>
        <p:txBody>
          <a:bodyPr>
            <a:normAutofit/>
          </a:bodyPr>
          <a:lstStyle/>
          <a:p>
            <a:r>
              <a:rPr lang="en-US" u="sng" dirty="0"/>
              <a:t>Pushing to Remote Repository</a:t>
            </a:r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28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14471" y="1851231"/>
            <a:ext cx="54498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Pushing Local Repository to Remote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the Project using </a:t>
            </a:r>
            <a:r>
              <a:rPr lang="en-US" dirty="0">
                <a:hlinkClick r:id="rId3"/>
              </a:rPr>
              <a:t>Project Link</a:t>
            </a:r>
            <a:r>
              <a:rPr lang="en-US" dirty="0"/>
              <a:t> or from GitHub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Copy the </a:t>
            </a:r>
            <a:r>
              <a:rPr lang="en-US" b="1" dirty="0"/>
              <a:t>SSH Id</a:t>
            </a:r>
            <a:r>
              <a:rPr lang="en-US" dirty="0"/>
              <a:t> as shown.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open </a:t>
            </a:r>
            <a:r>
              <a:rPr lang="en-US" b="1" dirty="0"/>
              <a:t>Git GUI</a:t>
            </a:r>
            <a:r>
              <a:rPr lang="en-US" dirty="0"/>
              <a:t> in directory where the local git is present.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Remote &gt; Push…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Source Branch</a:t>
            </a:r>
            <a:r>
              <a:rPr lang="en-US" dirty="0"/>
              <a:t> which you want to add and paste </a:t>
            </a:r>
            <a:r>
              <a:rPr lang="en-US" b="1" dirty="0"/>
              <a:t>SSH ID</a:t>
            </a:r>
            <a:r>
              <a:rPr lang="en-US" dirty="0"/>
              <a:t> in </a:t>
            </a:r>
            <a:r>
              <a:rPr lang="en-US" b="1" dirty="0"/>
              <a:t>Arbitrary Location</a:t>
            </a:r>
            <a:r>
              <a:rPr lang="en-US" dirty="0"/>
              <a:t>, and Click on </a:t>
            </a:r>
            <a:r>
              <a:rPr lang="en-US" b="1" dirty="0"/>
              <a:t>Push</a:t>
            </a:r>
            <a:r>
              <a:rPr lang="en-US" dirty="0"/>
              <a:t>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Your local Repository will be pushed to remote 	repository.</a:t>
            </a:r>
            <a:endParaRPr lang="en-US" dirty="0"/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B250A18-F9BC-4EB9-A7EA-F2862770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7" b="1977"/>
          <a:stretch/>
        </p:blipFill>
        <p:spPr>
          <a:xfrm>
            <a:off x="5721310" y="1943897"/>
            <a:ext cx="6394806" cy="3238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685580-64B2-4233-B9B1-8E9B68291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901" y="1480106"/>
            <a:ext cx="5133356" cy="4186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3C9991-76F7-48B9-A1E2-08D1485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237" y="1496869"/>
            <a:ext cx="5135019" cy="418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DE958-F98F-445F-8EE0-E34C7D2DA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157" y="1496869"/>
            <a:ext cx="4955177" cy="4218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18DA8F-B126-4DB5-A00B-A40CA19CE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497" y="1943897"/>
            <a:ext cx="6497127" cy="32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9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25"/>
                            </p:stCondLst>
                            <p:childTnLst>
                              <p:par>
                                <p:cTn id="2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25"/>
                            </p:stCondLst>
                            <p:childTnLst>
                              <p:par>
                                <p:cTn id="4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decel="100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25"/>
                            </p:stCondLst>
                            <p:childTnLst>
                              <p:par>
                                <p:cTn id="4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50"/>
                            </p:stCondLst>
                            <p:childTnLst>
                              <p:par>
                                <p:cTn id="6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950"/>
                            </p:stCondLst>
                            <p:childTnLst>
                              <p:par>
                                <p:cTn id="6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75"/>
                            </p:stCondLst>
                            <p:childTnLst>
                              <p:par>
                                <p:cTn id="8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75"/>
                            </p:stCondLst>
                            <p:childTnLst>
                              <p:par>
                                <p:cTn id="8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725"/>
                            </p:stCondLst>
                            <p:childTnLst>
                              <p:par>
                                <p:cTn id="10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725"/>
                            </p:stCondLst>
                            <p:childTnLst>
                              <p:par>
                                <p:cTn id="10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206" y="662305"/>
            <a:ext cx="7678854" cy="748291"/>
          </a:xfrm>
        </p:spPr>
        <p:txBody>
          <a:bodyPr>
            <a:normAutofit/>
          </a:bodyPr>
          <a:lstStyle/>
          <a:p>
            <a:r>
              <a:rPr lang="en-US" u="sng" dirty="0"/>
              <a:t>Clone Remote Repository</a:t>
            </a:r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29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14471" y="1545937"/>
            <a:ext cx="54498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Clone Remote Repository to Local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the Project using </a:t>
            </a:r>
            <a:r>
              <a:rPr lang="en-US" dirty="0">
                <a:hlinkClick r:id="rId3"/>
              </a:rPr>
              <a:t>Project Link</a:t>
            </a:r>
            <a:r>
              <a:rPr lang="en-US" dirty="0"/>
              <a:t> or from GitHub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Copy the </a:t>
            </a:r>
            <a:r>
              <a:rPr lang="en-US" b="1" dirty="0"/>
              <a:t>HTTPS Link</a:t>
            </a:r>
            <a:r>
              <a:rPr lang="en-US" dirty="0"/>
              <a:t> as shown.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open </a:t>
            </a:r>
            <a:r>
              <a:rPr lang="en-US" b="1" dirty="0"/>
              <a:t>Git GUI</a:t>
            </a:r>
            <a:r>
              <a:rPr lang="en-US" dirty="0"/>
              <a:t> in directory where we want to clone our remote repository.</a:t>
            </a:r>
            <a:br>
              <a:rPr lang="en-US" dirty="0"/>
            </a:br>
            <a:r>
              <a:rPr lang="en-US" i="1" dirty="0"/>
              <a:t>(Make sure directory should not contain any previous git repository)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Clone Existing Repository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In </a:t>
            </a:r>
            <a:r>
              <a:rPr lang="en-US" b="1" dirty="0"/>
              <a:t>Source Location,</a:t>
            </a:r>
            <a:r>
              <a:rPr lang="en-US" dirty="0"/>
              <a:t> paste the </a:t>
            </a:r>
            <a:r>
              <a:rPr lang="en-US" b="1" dirty="0"/>
              <a:t>HTTP Link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In </a:t>
            </a:r>
            <a:r>
              <a:rPr lang="en-US" b="1" dirty="0"/>
              <a:t>Target Directory</a:t>
            </a:r>
            <a:r>
              <a:rPr lang="en-US" dirty="0"/>
              <a:t>, give location of directory where we want to clone following with remote repository name. 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Clone </a:t>
            </a:r>
            <a:r>
              <a:rPr lang="en-US" dirty="0"/>
              <a:t>to start Cloning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Your Remote Repository will be cloned to local 	repository.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5776D-11CE-45B8-94DD-8FB0E91BD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211" y="1571632"/>
            <a:ext cx="6587206" cy="37147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70CDBA-33D3-433D-804C-721935E1A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211" y="1851231"/>
            <a:ext cx="6587206" cy="3298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3B4C7-F695-4FC6-A2FE-D9368CB00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347" y="1708598"/>
            <a:ext cx="6587206" cy="3575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3A7B90-9905-465A-9DA4-EEB3266E7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482" y="1410596"/>
            <a:ext cx="5191955" cy="427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9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25"/>
                            </p:stCondLst>
                            <p:childTnLst>
                              <p:par>
                                <p:cTn id="22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1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25"/>
                            </p:stCondLst>
                            <p:childTnLst>
                              <p:par>
                                <p:cTn id="77" presetID="21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7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725"/>
                            </p:stCondLst>
                            <p:childTnLst>
                              <p:par>
                                <p:cTn id="81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7443-10BC-4078-8CF2-23E75B0C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880" y="92846"/>
            <a:ext cx="5951716" cy="1158857"/>
          </a:xfrm>
        </p:spPr>
        <p:txBody>
          <a:bodyPr/>
          <a:lstStyle/>
          <a:p>
            <a:r>
              <a:rPr lang="en-US" b="1" u="sng" spc="300" dirty="0">
                <a:latin typeface="Engravers MT" panose="02090707080505020304" pitchFamily="18" charset="0"/>
              </a:rPr>
              <a:t>Agenda</a:t>
            </a:r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F8F9C9B6-2BEC-4699-B75F-9C7BE5B60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593548" y="1728191"/>
            <a:ext cx="3217333" cy="321733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3474-C14B-42A3-AF12-888807AB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423" y="1385225"/>
            <a:ext cx="5217173" cy="435133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Overview on VCS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Introduction to Git &amp; its Architecture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Installation and Configuration of Git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Repository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Branches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Basics of GitHub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Remote Repository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C0A8A-A891-43CA-8434-E1F64C24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585A-B5B9-40F2-A604-181F9326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E773B-8D36-4868-AA55-1A326772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B3F06BA9-200A-4546-8C17-44B9F05FF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23481" y="4764885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00A030-8E40-42C9-BA7A-C57F560E28B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1CB66D-59CC-42E6-9F71-86AA8F1A83E5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2CF368-1DA1-4155-A52E-1D7117691AE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CCA8E35-7EDC-4B54-84C6-7439052862A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6E2D90-3377-475B-908D-8DEFA47683EF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6911BE-DDD3-49C2-8777-60297A15722D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515E5A-13FF-4F37-9082-C1584EE41A65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C90979-3DFC-45AC-8666-5039DC14B0B5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69B7C0-8434-4008-B429-35208DBDC7CB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C7D2AA-D66F-4FD5-BB00-10B56396B8A1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431D87-07CF-4EBC-97C6-C6BB01161057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DF15BC-97AC-4CEB-A3B4-6F400C38A32F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A02847-240E-4210-ABB0-6789739465D3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941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5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325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Autofit/>
          </a:bodyPr>
          <a:lstStyle/>
          <a:p>
            <a:r>
              <a:rPr lang="en-US" sz="5400" spc="-150" dirty="0"/>
              <a:t>Link to This</a:t>
            </a:r>
            <a:br>
              <a:rPr lang="en-US" sz="5400" spc="-150" dirty="0"/>
            </a:br>
            <a:r>
              <a:rPr lang="en-US" sz="5400" spc="-150" dirty="0"/>
              <a:t>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77" y="5934516"/>
            <a:ext cx="11598442" cy="771802"/>
          </a:xfrm>
        </p:spPr>
        <p:txBody>
          <a:bodyPr>
            <a:normAutofit/>
          </a:bodyPr>
          <a:lstStyle/>
          <a:p>
            <a:r>
              <a:rPr lang="en-US" dirty="0"/>
              <a:t>GitHub Link: </a:t>
            </a:r>
            <a:r>
              <a:rPr lang="en-US" dirty="0">
                <a:hlinkClick r:id="rId3"/>
              </a:rPr>
              <a:t>https://github.com/Git-Test-GitHub/Project-Name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27E1969-D102-4FCC-AAE7-F495A6A74328}"/>
              </a:ext>
            </a:extLst>
          </p:cNvPr>
          <p:cNvSpPr/>
          <p:nvPr/>
        </p:nvSpPr>
        <p:spPr>
          <a:xfrm>
            <a:off x="3147139" y="2694987"/>
            <a:ext cx="1251284" cy="1713296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EC3985-8FF9-4CDC-95F1-40CDE370A4D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5432" y="1516870"/>
            <a:ext cx="4417646" cy="4417646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DF6807E2-2C1E-4D9C-AAC0-29B7606B2E6E}"/>
              </a:ext>
            </a:extLst>
          </p:cNvPr>
          <p:cNvSpPr txBox="1">
            <a:spLocks/>
          </p:cNvSpPr>
          <p:nvPr/>
        </p:nvSpPr>
        <p:spPr>
          <a:xfrm>
            <a:off x="7772239" y="-190728"/>
            <a:ext cx="4024032" cy="2885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u="sng" spc="-150" dirty="0"/>
              <a:t>Link QR Code</a:t>
            </a:r>
          </a:p>
        </p:txBody>
      </p:sp>
    </p:spTree>
    <p:extLst>
      <p:ext uri="{BB962C8B-B14F-4D97-AF65-F5344CB8AC3E}">
        <p14:creationId xmlns:p14="http://schemas.microsoft.com/office/powerpoint/2010/main" val="1946779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09C3A7-31E6-4EE8-BF99-2440C094C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2297" y="786881"/>
            <a:ext cx="4203323" cy="29273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0BE5AE7-0A6C-4369-BD8C-2F815E4F3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2297" y="3970527"/>
            <a:ext cx="4322293" cy="1647919"/>
          </a:xfrm>
        </p:spPr>
        <p:txBody>
          <a:bodyPr>
            <a:normAutofit/>
          </a:bodyPr>
          <a:lstStyle/>
          <a:p>
            <a:r>
              <a:rPr lang="en-US" dirty="0"/>
              <a:t>Dr. Loganathan R</a:t>
            </a:r>
          </a:p>
          <a:p>
            <a:r>
              <a:rPr lang="en-US" sz="2000" spc="300" dirty="0"/>
              <a:t>loganathanr.cs@hkbk.edu.in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33558-730A-45DF-B1B5-E5F0B2E09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85B58-3E33-4718-B21A-F723800F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49C70-F913-4CB3-A901-69476783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F3450C42-9A0B-4425-92C2-70FCF7C45734}" type="slidenum">
              <a:rPr lang="en-US" noProof="0" smtClean="0"/>
              <a:pPr lvl="0"/>
              <a:t>31</a:t>
            </a:fld>
            <a:endParaRPr lang="en-US" noProof="0" dirty="0"/>
          </a:p>
        </p:txBody>
      </p:sp>
      <p:pic>
        <p:nvPicPr>
          <p:cNvPr id="2052" name="Picture 4" descr="Introduction To GIT | Guide to GIT Component, Application, Characteristics">
            <a:extLst>
              <a:ext uri="{FF2B5EF4-FFF2-40B4-BE49-F238E27FC236}">
                <a16:creationId xmlns:a16="http://schemas.microsoft.com/office/drawing/2014/main" id="{2D111156-AE0F-4A7C-A82D-C5706374E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7"/>
          <a:stretch/>
        </p:blipFill>
        <p:spPr bwMode="auto">
          <a:xfrm>
            <a:off x="1573473" y="1278255"/>
            <a:ext cx="4322293" cy="386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BE9640-9AAC-4CB8-99AF-D5E5C7D02C70}"/>
              </a:ext>
            </a:extLst>
          </p:cNvPr>
          <p:cNvSpPr/>
          <p:nvPr/>
        </p:nvSpPr>
        <p:spPr>
          <a:xfrm>
            <a:off x="1573473" y="1568918"/>
            <a:ext cx="621088" cy="644893"/>
          </a:xfrm>
          <a:prstGeom prst="ellipse">
            <a:avLst/>
          </a:prstGeom>
          <a:gradFill>
            <a:gsLst>
              <a:gs pos="0">
                <a:srgbClr val="EAEDF4"/>
              </a:gs>
              <a:gs pos="100000">
                <a:srgbClr val="E9EFF5"/>
              </a:gs>
            </a:gsLst>
            <a:lin ang="10800000" scaled="0"/>
          </a:gradFill>
          <a:ln>
            <a:solidFill>
              <a:srgbClr val="E8ED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5B799-1F6B-4B31-9132-27F51478D7CE}"/>
              </a:ext>
            </a:extLst>
          </p:cNvPr>
          <p:cNvSpPr/>
          <p:nvPr/>
        </p:nvSpPr>
        <p:spPr>
          <a:xfrm>
            <a:off x="4267200" y="4811486"/>
            <a:ext cx="1628566" cy="328404"/>
          </a:xfrm>
          <a:prstGeom prst="rect">
            <a:avLst/>
          </a:prstGeom>
          <a:gradFill>
            <a:gsLst>
              <a:gs pos="0">
                <a:srgbClr val="F6F8FB"/>
              </a:gs>
              <a:gs pos="100000">
                <a:srgbClr val="FEFF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62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pc="-150" dirty="0"/>
              <a:t>Overview on VCS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Version Control System</a:t>
            </a:r>
          </a:p>
        </p:txBody>
      </p:sp>
      <p:pic>
        <p:nvPicPr>
          <p:cNvPr id="2050" name="Picture 2" descr="Software version control Images, Stock Photos &amp; Vectors | Shutterstock">
            <a:extLst>
              <a:ext uri="{FF2B5EF4-FFF2-40B4-BE49-F238E27FC236}">
                <a16:creationId xmlns:a16="http://schemas.microsoft.com/office/drawing/2014/main" id="{84387398-5624-4020-A641-D52C3B425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8"/>
          <a:stretch/>
        </p:blipFill>
        <p:spPr bwMode="auto">
          <a:xfrm>
            <a:off x="6224325" y="3647975"/>
            <a:ext cx="5044565" cy="282679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53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0" y="501650"/>
            <a:ext cx="5266001" cy="12886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Version Control System 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41" y="2005012"/>
            <a:ext cx="5730118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Version control, also known as source control, is the practice of </a:t>
            </a:r>
            <a:r>
              <a:rPr lang="en-US" b="1" dirty="0"/>
              <a:t>tracking and managing changes</a:t>
            </a:r>
            <a:r>
              <a:rPr lang="en-US" dirty="0"/>
              <a:t> to software code. Version control systems are software tools that help software teams manage changes to source code over time.</a:t>
            </a:r>
          </a:p>
          <a:p>
            <a:pPr algn="just"/>
            <a:r>
              <a:rPr lang="en-US" dirty="0"/>
              <a:t>Benefits of VCS:-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A complete record of long-term change history of every file.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Branching and Merging in the Source Code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Tracing the changes in the Source Code.</a:t>
            </a:r>
          </a:p>
          <a:p>
            <a:pPr marL="342900" indent="-342900" algn="just">
              <a:buFont typeface="+mj-lt"/>
              <a:buAutoNum type="arabicPeriod"/>
            </a:pPr>
            <a:endParaRPr lang="en-IN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7FBD3-9622-469C-90CD-5D8F81EC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59" y="1289304"/>
            <a:ext cx="5580962" cy="369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87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175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00"/>
                            </p:stCondLst>
                            <p:childTnLst>
                              <p:par>
                                <p:cTn id="4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0" y="492025"/>
            <a:ext cx="5266001" cy="12886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is Version</a:t>
            </a:r>
            <a:br>
              <a:rPr lang="en-US" b="1" dirty="0"/>
            </a:br>
            <a:r>
              <a:rPr lang="en-US" b="1" dirty="0"/>
              <a:t>Control Needed?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625" y="1582998"/>
            <a:ext cx="6469909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Version control is important to keep track of changes — and keep every team member working on the right version. You should use version control software for all code, files, and assets that multiple team members will collaborate on.</a:t>
            </a:r>
          </a:p>
          <a:p>
            <a:pPr algn="just"/>
            <a:r>
              <a:rPr lang="en-US" dirty="0"/>
              <a:t>Before VCS, UNIX users have a SCCS(Source Code Control System) to keep record of source code, but it huge demit was only one user can make changes in source code at a time.</a:t>
            </a:r>
          </a:p>
          <a:p>
            <a:pPr algn="just"/>
            <a:r>
              <a:rPr lang="en-US" dirty="0"/>
              <a:t>Software issues without VCS or before it was introduced:-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Issues of lost Source Code.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While solving of bug, software can’t be upgraded.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Many version of same source code will be running on same time in a group.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No record of who have lastly edited the source code.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5 Tips for Versioning Embedded Systems | designnews.com">
            <a:extLst>
              <a:ext uri="{FF2B5EF4-FFF2-40B4-BE49-F238E27FC236}">
                <a16:creationId xmlns:a16="http://schemas.microsoft.com/office/drawing/2014/main" id="{29A6DEDA-E830-44CE-919B-C70A9224E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14" y="1886551"/>
            <a:ext cx="4250718" cy="38789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86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325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825"/>
                            </p:stCondLst>
                            <p:childTnLst>
                              <p:par>
                                <p:cTn id="3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75"/>
                            </p:stCondLst>
                            <p:childTnLst>
                              <p:par>
                                <p:cTn id="4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25"/>
                            </p:stCondLst>
                            <p:childTnLst>
                              <p:par>
                                <p:cTn id="5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rmAutofit/>
          </a:bodyPr>
          <a:lstStyle/>
          <a:p>
            <a:r>
              <a:rPr lang="en-US" sz="5400" spc="-150" dirty="0"/>
              <a:t>Introduction </a:t>
            </a:r>
            <a:br>
              <a:rPr lang="en-US" sz="5400" spc="-150" dirty="0"/>
            </a:br>
            <a:r>
              <a:rPr lang="en-US" sz="5400" spc="-150" dirty="0"/>
              <a:t>to Git &amp; its</a:t>
            </a:r>
            <a:br>
              <a:rPr lang="en-US" sz="5400" spc="-150" dirty="0"/>
            </a:br>
            <a:r>
              <a:rPr lang="en-US" sz="5400" spc="-150" dirty="0"/>
              <a:t>Architecture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Git &amp; its Architecture</a:t>
            </a:r>
          </a:p>
        </p:txBody>
      </p:sp>
      <p:pic>
        <p:nvPicPr>
          <p:cNvPr id="3074" name="Picture 2" descr="What are Git Concepts and Architecture - Designveloper">
            <a:extLst>
              <a:ext uri="{FF2B5EF4-FFF2-40B4-BE49-F238E27FC236}">
                <a16:creationId xmlns:a16="http://schemas.microsoft.com/office/drawing/2014/main" id="{799A7677-900E-4905-AD96-52AD1BC03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4895" y="3299791"/>
            <a:ext cx="5848626" cy="328985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349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1" y="501650"/>
            <a:ext cx="5217172" cy="824229"/>
          </a:xfrm>
        </p:spPr>
        <p:txBody>
          <a:bodyPr>
            <a:normAutofit/>
          </a:bodyPr>
          <a:lstStyle/>
          <a:p>
            <a:r>
              <a:rPr lang="en-US" b="1" dirty="0"/>
              <a:t>What is Git?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40" y="1400269"/>
            <a:ext cx="5980485" cy="488169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Git is a </a:t>
            </a:r>
            <a:r>
              <a:rPr lang="en-US" b="1" dirty="0"/>
              <a:t>distributed version control system</a:t>
            </a:r>
            <a:r>
              <a:rPr lang="en-US" dirty="0"/>
              <a:t> used for tracking changes in computer files. It was developed by </a:t>
            </a:r>
            <a:r>
              <a:rPr lang="en-US" b="1" dirty="0"/>
              <a:t>Linus Torvalds</a:t>
            </a:r>
            <a:r>
              <a:rPr lang="en-US" dirty="0"/>
              <a:t>, in </a:t>
            </a:r>
            <a:r>
              <a:rPr lang="en-US" b="1" dirty="0"/>
              <a:t>April 2005</a:t>
            </a:r>
            <a:r>
              <a:rPr lang="en-US" dirty="0"/>
              <a:t>. It is generally used for source code management in software development.</a:t>
            </a:r>
          </a:p>
          <a:p>
            <a:pPr algn="just"/>
            <a:endParaRPr lang="en-US" sz="100" dirty="0"/>
          </a:p>
          <a:p>
            <a:pPr algn="just"/>
            <a:r>
              <a:rPr lang="en-US" dirty="0"/>
              <a:t>Features of Git:-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Tracks History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Free and Open Source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Supports non-linear development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Creates backups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Scalable 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Support Collaboration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Branching is easier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Distributed development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076" name="Picture 4" descr="What is a Git? Does it has any difference with GitHub? - Quora">
            <a:extLst>
              <a:ext uri="{FF2B5EF4-FFF2-40B4-BE49-F238E27FC236}">
                <a16:creationId xmlns:a16="http://schemas.microsoft.com/office/drawing/2014/main" id="{F6B595C5-E7D7-493B-A5CD-E6A730BA8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826" y="1179576"/>
            <a:ext cx="4890527" cy="393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1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25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25"/>
                            </p:stCondLst>
                            <p:childTnLst>
                              <p:par>
                                <p:cTn id="4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50"/>
                            </p:stCondLst>
                            <p:childTnLst>
                              <p:par>
                                <p:cTn id="4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75"/>
                            </p:stCondLst>
                            <p:childTnLst>
                              <p:par>
                                <p:cTn id="5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75"/>
                            </p:stCondLst>
                            <p:childTnLst>
                              <p:par>
                                <p:cTn id="5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00"/>
                            </p:stCondLst>
                            <p:childTnLst>
                              <p:par>
                                <p:cTn id="6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50"/>
                            </p:stCondLst>
                            <p:childTnLst>
                              <p:par>
                                <p:cTn id="6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33" y="492506"/>
            <a:ext cx="3873948" cy="824229"/>
          </a:xfrm>
        </p:spPr>
        <p:txBody>
          <a:bodyPr>
            <a:normAutofit/>
          </a:bodyPr>
          <a:lstStyle/>
          <a:p>
            <a:r>
              <a:rPr lang="en-US" b="1" dirty="0"/>
              <a:t>Git: Workflow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295" y="1406657"/>
            <a:ext cx="5388705" cy="464763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Git mainly works on </a:t>
            </a:r>
            <a:r>
              <a:rPr lang="en-US" b="1" dirty="0"/>
              <a:t>Three Architecture</a:t>
            </a:r>
            <a:r>
              <a:rPr lang="en-US" dirty="0"/>
              <a:t> Workflow, as its workflow is mainly divided into three states:</a:t>
            </a:r>
          </a:p>
          <a:p>
            <a:pPr marL="285750" indent="-28575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Working Directory: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Working Directory is place where the </a:t>
            </a:r>
            <a:r>
              <a:rPr lang="en-US" b="1" dirty="0"/>
              <a:t>user</a:t>
            </a:r>
            <a:r>
              <a:rPr lang="en-US" dirty="0"/>
              <a:t> </a:t>
            </a:r>
            <a:r>
              <a:rPr lang="en-US" b="1" dirty="0"/>
              <a:t>modifies</a:t>
            </a:r>
            <a:r>
              <a:rPr lang="en-US" dirty="0"/>
              <a:t> </a:t>
            </a:r>
            <a:r>
              <a:rPr lang="en-US" b="1" dirty="0"/>
              <a:t>their files</a:t>
            </a:r>
            <a:r>
              <a:rPr lang="en-US" dirty="0"/>
              <a:t> in their working directory.</a:t>
            </a:r>
          </a:p>
          <a:p>
            <a:pPr marL="285750" indent="-285750" algn="just">
              <a:lnSpc>
                <a:spcPct val="16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Staging Area (Index):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Staging Area is place where user add snapshots of staged files after modifying their source code.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dirty="0"/>
              <a:t>	It </a:t>
            </a:r>
            <a:r>
              <a:rPr lang="en-US" b="1" dirty="0"/>
              <a:t>stores those files which are supposed to go in next commit.</a:t>
            </a:r>
          </a:p>
          <a:p>
            <a:pPr marL="285750" indent="-285750" algn="just">
              <a:lnSpc>
                <a:spcPct val="16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Git Directory (Repository):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Git Directory is a place where user stores the snapshots permanently after performing a commit in repository.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dirty="0"/>
              <a:t>	It </a:t>
            </a:r>
            <a:r>
              <a:rPr lang="en-US" b="1" dirty="0"/>
              <a:t>stores all the commit and compress them</a:t>
            </a:r>
            <a:r>
              <a:rPr lang="en-US" dirty="0"/>
              <a:t>.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100" name="Picture 4" descr="The three stages | Git Version Control Cookbook">
            <a:extLst>
              <a:ext uri="{FF2B5EF4-FFF2-40B4-BE49-F238E27FC236}">
                <a16:creationId xmlns:a16="http://schemas.microsoft.com/office/drawing/2014/main" id="{35C491F4-3AB0-43B8-BC28-6773193C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81" y="1951387"/>
            <a:ext cx="5662422" cy="33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7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25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25"/>
                            </p:stCondLst>
                            <p:childTnLst>
                              <p:par>
                                <p:cTn id="6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1204</TotalTime>
  <Words>2237</Words>
  <Application>Microsoft Office PowerPoint</Application>
  <PresentationFormat>Widescreen</PresentationFormat>
  <Paragraphs>328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Consolas</vt:lpstr>
      <vt:lpstr>Courier New</vt:lpstr>
      <vt:lpstr>Engravers MT</vt:lpstr>
      <vt:lpstr>Source Sans Pro</vt:lpstr>
      <vt:lpstr>Source Sans Pro </vt:lpstr>
      <vt:lpstr>Wingdings</vt:lpstr>
      <vt:lpstr>1_FunkyShapesVTI</vt:lpstr>
      <vt:lpstr>PowerPoint Presentation</vt:lpstr>
      <vt:lpstr>INTRODUCTION TO GIT/GITHUB</vt:lpstr>
      <vt:lpstr>Agenda</vt:lpstr>
      <vt:lpstr>Overview on VCS</vt:lpstr>
      <vt:lpstr>What is Version Control System ?</vt:lpstr>
      <vt:lpstr>Why is Version Control Needed?</vt:lpstr>
      <vt:lpstr>Introduction  to Git &amp; its Architecture</vt:lpstr>
      <vt:lpstr>What is Git?</vt:lpstr>
      <vt:lpstr>Git: Workflow</vt:lpstr>
      <vt:lpstr>Industry using Git</vt:lpstr>
      <vt:lpstr>Installation of Git</vt:lpstr>
      <vt:lpstr>Steps to Install:</vt:lpstr>
      <vt:lpstr>Steps to Install:</vt:lpstr>
      <vt:lpstr>Configuration of Git</vt:lpstr>
      <vt:lpstr>Steps to Configure:</vt:lpstr>
      <vt:lpstr>Working with Git Repository</vt:lpstr>
      <vt:lpstr>Initiating Git:</vt:lpstr>
      <vt:lpstr>Staging/Committing in Repository</vt:lpstr>
      <vt:lpstr>Amend Commit &amp; Un-staging</vt:lpstr>
      <vt:lpstr>Working with Git Branches</vt:lpstr>
      <vt:lpstr>Branches in Git</vt:lpstr>
      <vt:lpstr>Operation on Git Branches</vt:lpstr>
      <vt:lpstr>Additional Git Commands</vt:lpstr>
      <vt:lpstr>Basics of GitHub</vt:lpstr>
      <vt:lpstr>What is GitHub??</vt:lpstr>
      <vt:lpstr>Working with Remote Repository</vt:lpstr>
      <vt:lpstr>Creating GitHub Repository??</vt:lpstr>
      <vt:lpstr>Pushing to Remote Repository</vt:lpstr>
      <vt:lpstr>Clone Remote Repository</vt:lpstr>
      <vt:lpstr>Link to This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 &amp; GITHUB</dc:title>
  <dc:creator>Anurag Bhatt</dc:creator>
  <cp:lastModifiedBy>HOD CSE</cp:lastModifiedBy>
  <cp:revision>29</cp:revision>
  <dcterms:created xsi:type="dcterms:W3CDTF">2022-03-09T15:03:45Z</dcterms:created>
  <dcterms:modified xsi:type="dcterms:W3CDTF">2022-03-12T05:45:21Z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